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334"/>
    <a:srgbClr val="00AC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snapToObjects="1" showGuides="1">
      <p:cViewPr varScale="1">
        <p:scale>
          <a:sx n="65" d="100"/>
          <a:sy n="65" d="100"/>
        </p:scale>
        <p:origin x="700"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4FA0C-52F4-244B-BF30-969756FE40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0504579-BA21-C942-A467-964761ACF3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C81C4F2-4D49-2B43-9980-3B1CA7E828B3}"/>
              </a:ext>
            </a:extLst>
          </p:cNvPr>
          <p:cNvSpPr>
            <a:spLocks noGrp="1"/>
          </p:cNvSpPr>
          <p:nvPr>
            <p:ph type="dt" sz="half" idx="10"/>
          </p:nvPr>
        </p:nvSpPr>
        <p:spPr/>
        <p:txBody>
          <a:bodyPr/>
          <a:lstStyle/>
          <a:p>
            <a:fld id="{93F6AA31-D4CF-544E-8824-E027903F831D}" type="datetimeFigureOut">
              <a:rPr lang="en-US" smtClean="0"/>
              <a:t>2/25/2021</a:t>
            </a:fld>
            <a:endParaRPr lang="en-US"/>
          </a:p>
        </p:txBody>
      </p:sp>
      <p:sp>
        <p:nvSpPr>
          <p:cNvPr id="5" name="Footer Placeholder 4">
            <a:extLst>
              <a:ext uri="{FF2B5EF4-FFF2-40B4-BE49-F238E27FC236}">
                <a16:creationId xmlns:a16="http://schemas.microsoft.com/office/drawing/2014/main" id="{665D885C-B285-404C-948D-C0783B39A6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C23088-9AA1-5945-9A87-A0141BF3C3E8}"/>
              </a:ext>
            </a:extLst>
          </p:cNvPr>
          <p:cNvSpPr>
            <a:spLocks noGrp="1"/>
          </p:cNvSpPr>
          <p:nvPr>
            <p:ph type="sldNum" sz="quarter" idx="12"/>
          </p:nvPr>
        </p:nvSpPr>
        <p:spPr/>
        <p:txBody>
          <a:bodyPr/>
          <a:lstStyle/>
          <a:p>
            <a:fld id="{5FD9DF42-E4FA-0441-A6C7-ED02E5A66D9D}" type="slidenum">
              <a:rPr lang="en-US" smtClean="0"/>
              <a:t>‹#›</a:t>
            </a:fld>
            <a:endParaRPr lang="en-US"/>
          </a:p>
        </p:txBody>
      </p:sp>
    </p:spTree>
    <p:extLst>
      <p:ext uri="{BB962C8B-B14F-4D97-AF65-F5344CB8AC3E}">
        <p14:creationId xmlns:p14="http://schemas.microsoft.com/office/powerpoint/2010/main" val="80781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10004-D0AA-6747-83FC-F7D2732B61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BFC728-C4BA-9F41-B2B8-BD4D287704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B1FF8A-AAEC-CB46-8F0B-B74EC3C44B33}"/>
              </a:ext>
            </a:extLst>
          </p:cNvPr>
          <p:cNvSpPr>
            <a:spLocks noGrp="1"/>
          </p:cNvSpPr>
          <p:nvPr>
            <p:ph type="dt" sz="half" idx="10"/>
          </p:nvPr>
        </p:nvSpPr>
        <p:spPr/>
        <p:txBody>
          <a:bodyPr/>
          <a:lstStyle/>
          <a:p>
            <a:fld id="{93F6AA31-D4CF-544E-8824-E027903F831D}" type="datetimeFigureOut">
              <a:rPr lang="en-US" smtClean="0"/>
              <a:t>2/25/2021</a:t>
            </a:fld>
            <a:endParaRPr lang="en-US"/>
          </a:p>
        </p:txBody>
      </p:sp>
      <p:sp>
        <p:nvSpPr>
          <p:cNvPr id="5" name="Footer Placeholder 4">
            <a:extLst>
              <a:ext uri="{FF2B5EF4-FFF2-40B4-BE49-F238E27FC236}">
                <a16:creationId xmlns:a16="http://schemas.microsoft.com/office/drawing/2014/main" id="{AE6FCA42-F8C9-2D48-91EB-070A6B340E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54A5F8-94CB-0241-9249-975A673420E2}"/>
              </a:ext>
            </a:extLst>
          </p:cNvPr>
          <p:cNvSpPr>
            <a:spLocks noGrp="1"/>
          </p:cNvSpPr>
          <p:nvPr>
            <p:ph type="sldNum" sz="quarter" idx="12"/>
          </p:nvPr>
        </p:nvSpPr>
        <p:spPr/>
        <p:txBody>
          <a:bodyPr/>
          <a:lstStyle/>
          <a:p>
            <a:fld id="{5FD9DF42-E4FA-0441-A6C7-ED02E5A66D9D}" type="slidenum">
              <a:rPr lang="en-US" smtClean="0"/>
              <a:t>‹#›</a:t>
            </a:fld>
            <a:endParaRPr lang="en-US"/>
          </a:p>
        </p:txBody>
      </p:sp>
    </p:spTree>
    <p:extLst>
      <p:ext uri="{BB962C8B-B14F-4D97-AF65-F5344CB8AC3E}">
        <p14:creationId xmlns:p14="http://schemas.microsoft.com/office/powerpoint/2010/main" val="1805918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1607C1-67D5-3C48-8CAA-B48D8EC6BE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949FF2-C9C2-7342-BB7E-FF384D2DF0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E2A2C-7FB8-0E4F-93C1-184CECA046E2}"/>
              </a:ext>
            </a:extLst>
          </p:cNvPr>
          <p:cNvSpPr>
            <a:spLocks noGrp="1"/>
          </p:cNvSpPr>
          <p:nvPr>
            <p:ph type="dt" sz="half" idx="10"/>
          </p:nvPr>
        </p:nvSpPr>
        <p:spPr/>
        <p:txBody>
          <a:bodyPr/>
          <a:lstStyle/>
          <a:p>
            <a:fld id="{93F6AA31-D4CF-544E-8824-E027903F831D}" type="datetimeFigureOut">
              <a:rPr lang="en-US" smtClean="0"/>
              <a:t>2/25/2021</a:t>
            </a:fld>
            <a:endParaRPr lang="en-US"/>
          </a:p>
        </p:txBody>
      </p:sp>
      <p:sp>
        <p:nvSpPr>
          <p:cNvPr id="5" name="Footer Placeholder 4">
            <a:extLst>
              <a:ext uri="{FF2B5EF4-FFF2-40B4-BE49-F238E27FC236}">
                <a16:creationId xmlns:a16="http://schemas.microsoft.com/office/drawing/2014/main" id="{E6687502-9F54-DA4E-9802-9F68BE989C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BE87F-9677-194B-AD21-D3D534B8EEAC}"/>
              </a:ext>
            </a:extLst>
          </p:cNvPr>
          <p:cNvSpPr>
            <a:spLocks noGrp="1"/>
          </p:cNvSpPr>
          <p:nvPr>
            <p:ph type="sldNum" sz="quarter" idx="12"/>
          </p:nvPr>
        </p:nvSpPr>
        <p:spPr/>
        <p:txBody>
          <a:bodyPr/>
          <a:lstStyle/>
          <a:p>
            <a:fld id="{5FD9DF42-E4FA-0441-A6C7-ED02E5A66D9D}" type="slidenum">
              <a:rPr lang="en-US" smtClean="0"/>
              <a:t>‹#›</a:t>
            </a:fld>
            <a:endParaRPr lang="en-US"/>
          </a:p>
        </p:txBody>
      </p:sp>
    </p:spTree>
    <p:extLst>
      <p:ext uri="{BB962C8B-B14F-4D97-AF65-F5344CB8AC3E}">
        <p14:creationId xmlns:p14="http://schemas.microsoft.com/office/powerpoint/2010/main" val="3890461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7C2A2-D1A9-E749-9784-3446627077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841CE7-8C7F-284D-A66D-E9E3A52FC9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CCAF4B-ED7A-064D-BA01-6C5F4748A5F9}"/>
              </a:ext>
            </a:extLst>
          </p:cNvPr>
          <p:cNvSpPr>
            <a:spLocks noGrp="1"/>
          </p:cNvSpPr>
          <p:nvPr>
            <p:ph type="dt" sz="half" idx="10"/>
          </p:nvPr>
        </p:nvSpPr>
        <p:spPr/>
        <p:txBody>
          <a:bodyPr/>
          <a:lstStyle/>
          <a:p>
            <a:fld id="{93F6AA31-D4CF-544E-8824-E027903F831D}" type="datetimeFigureOut">
              <a:rPr lang="en-US" smtClean="0"/>
              <a:t>2/25/2021</a:t>
            </a:fld>
            <a:endParaRPr lang="en-US"/>
          </a:p>
        </p:txBody>
      </p:sp>
      <p:sp>
        <p:nvSpPr>
          <p:cNvPr id="5" name="Footer Placeholder 4">
            <a:extLst>
              <a:ext uri="{FF2B5EF4-FFF2-40B4-BE49-F238E27FC236}">
                <a16:creationId xmlns:a16="http://schemas.microsoft.com/office/drawing/2014/main" id="{CA412E6A-0F12-A042-9497-B418701D3F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59F5BE-7BC7-A049-95D3-9CB4EA56ECA0}"/>
              </a:ext>
            </a:extLst>
          </p:cNvPr>
          <p:cNvSpPr>
            <a:spLocks noGrp="1"/>
          </p:cNvSpPr>
          <p:nvPr>
            <p:ph type="sldNum" sz="quarter" idx="12"/>
          </p:nvPr>
        </p:nvSpPr>
        <p:spPr/>
        <p:txBody>
          <a:bodyPr/>
          <a:lstStyle/>
          <a:p>
            <a:fld id="{5FD9DF42-E4FA-0441-A6C7-ED02E5A66D9D}" type="slidenum">
              <a:rPr lang="en-US" smtClean="0"/>
              <a:t>‹#›</a:t>
            </a:fld>
            <a:endParaRPr lang="en-US"/>
          </a:p>
        </p:txBody>
      </p:sp>
    </p:spTree>
    <p:extLst>
      <p:ext uri="{BB962C8B-B14F-4D97-AF65-F5344CB8AC3E}">
        <p14:creationId xmlns:p14="http://schemas.microsoft.com/office/powerpoint/2010/main" val="1467769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E8DCF-FB09-9242-865F-C605B182B2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3C5055-616D-7443-A75A-BBBE7B4958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6BF1B9-E38F-2E4B-AF43-4AF93A7EE63A}"/>
              </a:ext>
            </a:extLst>
          </p:cNvPr>
          <p:cNvSpPr>
            <a:spLocks noGrp="1"/>
          </p:cNvSpPr>
          <p:nvPr>
            <p:ph type="dt" sz="half" idx="10"/>
          </p:nvPr>
        </p:nvSpPr>
        <p:spPr/>
        <p:txBody>
          <a:bodyPr/>
          <a:lstStyle/>
          <a:p>
            <a:fld id="{93F6AA31-D4CF-544E-8824-E027903F831D}" type="datetimeFigureOut">
              <a:rPr lang="en-US" smtClean="0"/>
              <a:t>2/25/2021</a:t>
            </a:fld>
            <a:endParaRPr lang="en-US"/>
          </a:p>
        </p:txBody>
      </p:sp>
      <p:sp>
        <p:nvSpPr>
          <p:cNvPr id="5" name="Footer Placeholder 4">
            <a:extLst>
              <a:ext uri="{FF2B5EF4-FFF2-40B4-BE49-F238E27FC236}">
                <a16:creationId xmlns:a16="http://schemas.microsoft.com/office/drawing/2014/main" id="{3052E787-F50D-F945-AC6F-727102E8EE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739DF6-FCD0-574D-911B-A3E53886A4C0}"/>
              </a:ext>
            </a:extLst>
          </p:cNvPr>
          <p:cNvSpPr>
            <a:spLocks noGrp="1"/>
          </p:cNvSpPr>
          <p:nvPr>
            <p:ph type="sldNum" sz="quarter" idx="12"/>
          </p:nvPr>
        </p:nvSpPr>
        <p:spPr/>
        <p:txBody>
          <a:bodyPr/>
          <a:lstStyle/>
          <a:p>
            <a:fld id="{5FD9DF42-E4FA-0441-A6C7-ED02E5A66D9D}" type="slidenum">
              <a:rPr lang="en-US" smtClean="0"/>
              <a:t>‹#›</a:t>
            </a:fld>
            <a:endParaRPr lang="en-US"/>
          </a:p>
        </p:txBody>
      </p:sp>
    </p:spTree>
    <p:extLst>
      <p:ext uri="{BB962C8B-B14F-4D97-AF65-F5344CB8AC3E}">
        <p14:creationId xmlns:p14="http://schemas.microsoft.com/office/powerpoint/2010/main" val="2174206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3175D-FF99-744B-962E-B8225DD598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BB8A5C-7E0D-0E41-8173-EFE5ACAB75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D49F26-6419-9442-B5E0-61EDEC96C6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F3E31C-B9FF-A04A-AC7F-9CBD42163320}"/>
              </a:ext>
            </a:extLst>
          </p:cNvPr>
          <p:cNvSpPr>
            <a:spLocks noGrp="1"/>
          </p:cNvSpPr>
          <p:nvPr>
            <p:ph type="dt" sz="half" idx="10"/>
          </p:nvPr>
        </p:nvSpPr>
        <p:spPr/>
        <p:txBody>
          <a:bodyPr/>
          <a:lstStyle/>
          <a:p>
            <a:fld id="{93F6AA31-D4CF-544E-8824-E027903F831D}" type="datetimeFigureOut">
              <a:rPr lang="en-US" smtClean="0"/>
              <a:t>2/25/2021</a:t>
            </a:fld>
            <a:endParaRPr lang="en-US"/>
          </a:p>
        </p:txBody>
      </p:sp>
      <p:sp>
        <p:nvSpPr>
          <p:cNvPr id="6" name="Footer Placeholder 5">
            <a:extLst>
              <a:ext uri="{FF2B5EF4-FFF2-40B4-BE49-F238E27FC236}">
                <a16:creationId xmlns:a16="http://schemas.microsoft.com/office/drawing/2014/main" id="{7F8BEF92-2822-3740-8B12-BEA1A8942D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EE55F2-DF68-E64D-B7D1-845591270371}"/>
              </a:ext>
            </a:extLst>
          </p:cNvPr>
          <p:cNvSpPr>
            <a:spLocks noGrp="1"/>
          </p:cNvSpPr>
          <p:nvPr>
            <p:ph type="sldNum" sz="quarter" idx="12"/>
          </p:nvPr>
        </p:nvSpPr>
        <p:spPr/>
        <p:txBody>
          <a:bodyPr/>
          <a:lstStyle/>
          <a:p>
            <a:fld id="{5FD9DF42-E4FA-0441-A6C7-ED02E5A66D9D}" type="slidenum">
              <a:rPr lang="en-US" smtClean="0"/>
              <a:t>‹#›</a:t>
            </a:fld>
            <a:endParaRPr lang="en-US"/>
          </a:p>
        </p:txBody>
      </p:sp>
    </p:spTree>
    <p:extLst>
      <p:ext uri="{BB962C8B-B14F-4D97-AF65-F5344CB8AC3E}">
        <p14:creationId xmlns:p14="http://schemas.microsoft.com/office/powerpoint/2010/main" val="3896941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575E9-8C5E-D845-8B86-13EA84FD93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B60A1F-C345-E445-96AB-309B33B5BA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1E5736-4938-874C-8750-109859C828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F4AA4E-6149-D34F-BEA5-A3A02CD9FA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4F442D-74CA-FD43-9E43-D1270511DF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211574F-B161-FE48-97FB-A19660170616}"/>
              </a:ext>
            </a:extLst>
          </p:cNvPr>
          <p:cNvSpPr>
            <a:spLocks noGrp="1"/>
          </p:cNvSpPr>
          <p:nvPr>
            <p:ph type="dt" sz="half" idx="10"/>
          </p:nvPr>
        </p:nvSpPr>
        <p:spPr/>
        <p:txBody>
          <a:bodyPr/>
          <a:lstStyle/>
          <a:p>
            <a:fld id="{93F6AA31-D4CF-544E-8824-E027903F831D}" type="datetimeFigureOut">
              <a:rPr lang="en-US" smtClean="0"/>
              <a:t>2/25/2021</a:t>
            </a:fld>
            <a:endParaRPr lang="en-US"/>
          </a:p>
        </p:txBody>
      </p:sp>
      <p:sp>
        <p:nvSpPr>
          <p:cNvPr id="8" name="Footer Placeholder 7">
            <a:extLst>
              <a:ext uri="{FF2B5EF4-FFF2-40B4-BE49-F238E27FC236}">
                <a16:creationId xmlns:a16="http://schemas.microsoft.com/office/drawing/2014/main" id="{16E859F6-A524-5A4A-A117-FDBE2872221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F8D442-7755-CB41-A967-EFCB7FC49F82}"/>
              </a:ext>
            </a:extLst>
          </p:cNvPr>
          <p:cNvSpPr>
            <a:spLocks noGrp="1"/>
          </p:cNvSpPr>
          <p:nvPr>
            <p:ph type="sldNum" sz="quarter" idx="12"/>
          </p:nvPr>
        </p:nvSpPr>
        <p:spPr/>
        <p:txBody>
          <a:bodyPr/>
          <a:lstStyle/>
          <a:p>
            <a:fld id="{5FD9DF42-E4FA-0441-A6C7-ED02E5A66D9D}" type="slidenum">
              <a:rPr lang="en-US" smtClean="0"/>
              <a:t>‹#›</a:t>
            </a:fld>
            <a:endParaRPr lang="en-US"/>
          </a:p>
        </p:txBody>
      </p:sp>
    </p:spTree>
    <p:extLst>
      <p:ext uri="{BB962C8B-B14F-4D97-AF65-F5344CB8AC3E}">
        <p14:creationId xmlns:p14="http://schemas.microsoft.com/office/powerpoint/2010/main" val="305648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33BDB-61A5-7445-954C-1C21D0668C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3E6F5B-BE81-1D4B-9B45-1A4BE16E94F6}"/>
              </a:ext>
            </a:extLst>
          </p:cNvPr>
          <p:cNvSpPr>
            <a:spLocks noGrp="1"/>
          </p:cNvSpPr>
          <p:nvPr>
            <p:ph type="dt" sz="half" idx="10"/>
          </p:nvPr>
        </p:nvSpPr>
        <p:spPr/>
        <p:txBody>
          <a:bodyPr/>
          <a:lstStyle/>
          <a:p>
            <a:fld id="{93F6AA31-D4CF-544E-8824-E027903F831D}" type="datetimeFigureOut">
              <a:rPr lang="en-US" smtClean="0"/>
              <a:t>2/25/2021</a:t>
            </a:fld>
            <a:endParaRPr lang="en-US"/>
          </a:p>
        </p:txBody>
      </p:sp>
      <p:sp>
        <p:nvSpPr>
          <p:cNvPr id="4" name="Footer Placeholder 3">
            <a:extLst>
              <a:ext uri="{FF2B5EF4-FFF2-40B4-BE49-F238E27FC236}">
                <a16:creationId xmlns:a16="http://schemas.microsoft.com/office/drawing/2014/main" id="{1EEA48FA-C665-044B-B940-9908C904A9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C41CCA-7A87-9F47-BA6F-663711C7FA3E}"/>
              </a:ext>
            </a:extLst>
          </p:cNvPr>
          <p:cNvSpPr>
            <a:spLocks noGrp="1"/>
          </p:cNvSpPr>
          <p:nvPr>
            <p:ph type="sldNum" sz="quarter" idx="12"/>
          </p:nvPr>
        </p:nvSpPr>
        <p:spPr/>
        <p:txBody>
          <a:bodyPr/>
          <a:lstStyle/>
          <a:p>
            <a:fld id="{5FD9DF42-E4FA-0441-A6C7-ED02E5A66D9D}" type="slidenum">
              <a:rPr lang="en-US" smtClean="0"/>
              <a:t>‹#›</a:t>
            </a:fld>
            <a:endParaRPr lang="en-US"/>
          </a:p>
        </p:txBody>
      </p:sp>
    </p:spTree>
    <p:extLst>
      <p:ext uri="{BB962C8B-B14F-4D97-AF65-F5344CB8AC3E}">
        <p14:creationId xmlns:p14="http://schemas.microsoft.com/office/powerpoint/2010/main" val="1299307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7F757E-8845-F44F-87EC-7E831100093C}"/>
              </a:ext>
            </a:extLst>
          </p:cNvPr>
          <p:cNvSpPr>
            <a:spLocks noGrp="1"/>
          </p:cNvSpPr>
          <p:nvPr>
            <p:ph type="dt" sz="half" idx="10"/>
          </p:nvPr>
        </p:nvSpPr>
        <p:spPr/>
        <p:txBody>
          <a:bodyPr/>
          <a:lstStyle/>
          <a:p>
            <a:fld id="{93F6AA31-D4CF-544E-8824-E027903F831D}" type="datetimeFigureOut">
              <a:rPr lang="en-US" smtClean="0"/>
              <a:t>2/25/2021</a:t>
            </a:fld>
            <a:endParaRPr lang="en-US"/>
          </a:p>
        </p:txBody>
      </p:sp>
      <p:sp>
        <p:nvSpPr>
          <p:cNvPr id="3" name="Footer Placeholder 2">
            <a:extLst>
              <a:ext uri="{FF2B5EF4-FFF2-40B4-BE49-F238E27FC236}">
                <a16:creationId xmlns:a16="http://schemas.microsoft.com/office/drawing/2014/main" id="{6A21EF2A-75A6-E046-9F34-5D4DBB45D1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E9BAC5-910D-B442-8D8F-10454B83254F}"/>
              </a:ext>
            </a:extLst>
          </p:cNvPr>
          <p:cNvSpPr>
            <a:spLocks noGrp="1"/>
          </p:cNvSpPr>
          <p:nvPr>
            <p:ph type="sldNum" sz="quarter" idx="12"/>
          </p:nvPr>
        </p:nvSpPr>
        <p:spPr/>
        <p:txBody>
          <a:bodyPr/>
          <a:lstStyle/>
          <a:p>
            <a:fld id="{5FD9DF42-E4FA-0441-A6C7-ED02E5A66D9D}" type="slidenum">
              <a:rPr lang="en-US" smtClean="0"/>
              <a:t>‹#›</a:t>
            </a:fld>
            <a:endParaRPr lang="en-US"/>
          </a:p>
        </p:txBody>
      </p:sp>
    </p:spTree>
    <p:extLst>
      <p:ext uri="{BB962C8B-B14F-4D97-AF65-F5344CB8AC3E}">
        <p14:creationId xmlns:p14="http://schemas.microsoft.com/office/powerpoint/2010/main" val="3468216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65FEE-F059-FF42-8AEE-29B7E0A3F6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F88874-A54F-DE40-BA00-793E11168B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9BC2BD-3622-5046-AC40-1461908DBC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A35CDA-9D2B-1A48-A15C-4749BB24F8B6}"/>
              </a:ext>
            </a:extLst>
          </p:cNvPr>
          <p:cNvSpPr>
            <a:spLocks noGrp="1"/>
          </p:cNvSpPr>
          <p:nvPr>
            <p:ph type="dt" sz="half" idx="10"/>
          </p:nvPr>
        </p:nvSpPr>
        <p:spPr/>
        <p:txBody>
          <a:bodyPr/>
          <a:lstStyle/>
          <a:p>
            <a:fld id="{93F6AA31-D4CF-544E-8824-E027903F831D}" type="datetimeFigureOut">
              <a:rPr lang="en-US" smtClean="0"/>
              <a:t>2/25/2021</a:t>
            </a:fld>
            <a:endParaRPr lang="en-US"/>
          </a:p>
        </p:txBody>
      </p:sp>
      <p:sp>
        <p:nvSpPr>
          <p:cNvPr id="6" name="Footer Placeholder 5">
            <a:extLst>
              <a:ext uri="{FF2B5EF4-FFF2-40B4-BE49-F238E27FC236}">
                <a16:creationId xmlns:a16="http://schemas.microsoft.com/office/drawing/2014/main" id="{7A7A60BB-75BC-0741-96E6-21DE28D4E5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1A7D3F-B6E0-954E-BCF4-19D207DC41CB}"/>
              </a:ext>
            </a:extLst>
          </p:cNvPr>
          <p:cNvSpPr>
            <a:spLocks noGrp="1"/>
          </p:cNvSpPr>
          <p:nvPr>
            <p:ph type="sldNum" sz="quarter" idx="12"/>
          </p:nvPr>
        </p:nvSpPr>
        <p:spPr/>
        <p:txBody>
          <a:bodyPr/>
          <a:lstStyle/>
          <a:p>
            <a:fld id="{5FD9DF42-E4FA-0441-A6C7-ED02E5A66D9D}" type="slidenum">
              <a:rPr lang="en-US" smtClean="0"/>
              <a:t>‹#›</a:t>
            </a:fld>
            <a:endParaRPr lang="en-US"/>
          </a:p>
        </p:txBody>
      </p:sp>
    </p:spTree>
    <p:extLst>
      <p:ext uri="{BB962C8B-B14F-4D97-AF65-F5344CB8AC3E}">
        <p14:creationId xmlns:p14="http://schemas.microsoft.com/office/powerpoint/2010/main" val="2435698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1159E-FB81-9645-B704-5F4B1DB4DA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A34CD5-9476-5F42-86C7-41BD00BD16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F01656-DAA1-3B47-9CDF-A61F5DAD41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1BB397-051F-2049-B74E-5E717FDFFA11}"/>
              </a:ext>
            </a:extLst>
          </p:cNvPr>
          <p:cNvSpPr>
            <a:spLocks noGrp="1"/>
          </p:cNvSpPr>
          <p:nvPr>
            <p:ph type="dt" sz="half" idx="10"/>
          </p:nvPr>
        </p:nvSpPr>
        <p:spPr/>
        <p:txBody>
          <a:bodyPr/>
          <a:lstStyle/>
          <a:p>
            <a:fld id="{93F6AA31-D4CF-544E-8824-E027903F831D}" type="datetimeFigureOut">
              <a:rPr lang="en-US" smtClean="0"/>
              <a:t>2/25/2021</a:t>
            </a:fld>
            <a:endParaRPr lang="en-US"/>
          </a:p>
        </p:txBody>
      </p:sp>
      <p:sp>
        <p:nvSpPr>
          <p:cNvPr id="6" name="Footer Placeholder 5">
            <a:extLst>
              <a:ext uri="{FF2B5EF4-FFF2-40B4-BE49-F238E27FC236}">
                <a16:creationId xmlns:a16="http://schemas.microsoft.com/office/drawing/2014/main" id="{45BF3B9C-D4D7-164B-ABAE-FC04DFF9C8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BD9C78-B053-8A43-B3ED-4FC172C881E9}"/>
              </a:ext>
            </a:extLst>
          </p:cNvPr>
          <p:cNvSpPr>
            <a:spLocks noGrp="1"/>
          </p:cNvSpPr>
          <p:nvPr>
            <p:ph type="sldNum" sz="quarter" idx="12"/>
          </p:nvPr>
        </p:nvSpPr>
        <p:spPr/>
        <p:txBody>
          <a:bodyPr/>
          <a:lstStyle/>
          <a:p>
            <a:fld id="{5FD9DF42-E4FA-0441-A6C7-ED02E5A66D9D}" type="slidenum">
              <a:rPr lang="en-US" smtClean="0"/>
              <a:t>‹#›</a:t>
            </a:fld>
            <a:endParaRPr lang="en-US"/>
          </a:p>
        </p:txBody>
      </p:sp>
    </p:spTree>
    <p:extLst>
      <p:ext uri="{BB962C8B-B14F-4D97-AF65-F5344CB8AC3E}">
        <p14:creationId xmlns:p14="http://schemas.microsoft.com/office/powerpoint/2010/main" val="867196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6FDEB8-6EAB-F74F-89FE-0C1AA72C09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D0BD98-6FEC-4A40-89EB-069045E6EA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1B28E9-1B22-2E42-A031-7A132F1C36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F6AA31-D4CF-544E-8824-E027903F831D}" type="datetimeFigureOut">
              <a:rPr lang="en-US" smtClean="0"/>
              <a:t>2/25/2021</a:t>
            </a:fld>
            <a:endParaRPr lang="en-US"/>
          </a:p>
        </p:txBody>
      </p:sp>
      <p:sp>
        <p:nvSpPr>
          <p:cNvPr id="5" name="Footer Placeholder 4">
            <a:extLst>
              <a:ext uri="{FF2B5EF4-FFF2-40B4-BE49-F238E27FC236}">
                <a16:creationId xmlns:a16="http://schemas.microsoft.com/office/drawing/2014/main" id="{A76EDD03-9695-9143-80B7-D7EE2ABB03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BE6EC0-349D-6B4C-8B22-336BFBD7BA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D9DF42-E4FA-0441-A6C7-ED02E5A66D9D}" type="slidenum">
              <a:rPr lang="en-US" smtClean="0"/>
              <a:t>‹#›</a:t>
            </a:fld>
            <a:endParaRPr lang="en-US"/>
          </a:p>
        </p:txBody>
      </p:sp>
    </p:spTree>
    <p:extLst>
      <p:ext uri="{BB962C8B-B14F-4D97-AF65-F5344CB8AC3E}">
        <p14:creationId xmlns:p14="http://schemas.microsoft.com/office/powerpoint/2010/main" val="1822278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ED73E-A678-1A4C-87FB-EACC125C2787}"/>
              </a:ext>
            </a:extLst>
          </p:cNvPr>
          <p:cNvSpPr>
            <a:spLocks noGrp="1"/>
          </p:cNvSpPr>
          <p:nvPr>
            <p:ph type="ctrTitle"/>
          </p:nvPr>
        </p:nvSpPr>
        <p:spPr>
          <a:xfrm>
            <a:off x="809897" y="2516777"/>
            <a:ext cx="10702833" cy="1637212"/>
          </a:xfrm>
        </p:spPr>
        <p:txBody>
          <a:bodyPr>
            <a:normAutofit/>
          </a:bodyPr>
          <a:lstStyle/>
          <a:p>
            <a:pPr algn="l"/>
            <a:r>
              <a:rPr lang="en-GB" sz="4800" b="1" dirty="0" smtClean="0">
                <a:solidFill>
                  <a:srgbClr val="002334"/>
                </a:solidFill>
                <a:latin typeface="Arial" panose="020B0604020202020204" pitchFamily="34" charset="0"/>
                <a:cs typeface="Arial" panose="020B0604020202020204" pitchFamily="34" charset="0"/>
              </a:rPr>
              <a:t>Opportunities Doncaster LIVE</a:t>
            </a:r>
            <a:r>
              <a:rPr lang="en-GB" sz="4800" b="1" dirty="0">
                <a:solidFill>
                  <a:srgbClr val="002334"/>
                </a:solidFill>
                <a:latin typeface="Arial" panose="020B0604020202020204" pitchFamily="34" charset="0"/>
                <a:cs typeface="Arial" panose="020B0604020202020204" pitchFamily="34" charset="0"/>
              </a:rPr>
              <a:t/>
            </a:r>
            <a:br>
              <a:rPr lang="en-GB" sz="4800" b="1" dirty="0">
                <a:solidFill>
                  <a:srgbClr val="002334"/>
                </a:solidFill>
                <a:latin typeface="Arial" panose="020B0604020202020204" pitchFamily="34" charset="0"/>
                <a:cs typeface="Arial" panose="020B0604020202020204" pitchFamily="34" charset="0"/>
              </a:rPr>
            </a:br>
            <a:r>
              <a:rPr lang="en-GB" sz="4000" b="1" dirty="0" smtClean="0">
                <a:solidFill>
                  <a:srgbClr val="002334"/>
                </a:solidFill>
                <a:latin typeface="Arial" panose="020B0604020202020204" pitchFamily="34" charset="0"/>
                <a:cs typeface="Arial" panose="020B0604020202020204" pitchFamily="34" charset="0"/>
              </a:rPr>
              <a:t>Wednesday 10</a:t>
            </a:r>
            <a:r>
              <a:rPr lang="en-GB" sz="4000" b="1" baseline="30000" dirty="0" smtClean="0">
                <a:solidFill>
                  <a:srgbClr val="002334"/>
                </a:solidFill>
                <a:latin typeface="Arial" panose="020B0604020202020204" pitchFamily="34" charset="0"/>
                <a:cs typeface="Arial" panose="020B0604020202020204" pitchFamily="34" charset="0"/>
              </a:rPr>
              <a:t>th</a:t>
            </a:r>
            <a:r>
              <a:rPr lang="en-GB" sz="4000" b="1" dirty="0" smtClean="0">
                <a:solidFill>
                  <a:srgbClr val="002334"/>
                </a:solidFill>
                <a:latin typeface="Arial" panose="020B0604020202020204" pitchFamily="34" charset="0"/>
                <a:cs typeface="Arial" panose="020B0604020202020204" pitchFamily="34" charset="0"/>
              </a:rPr>
              <a:t> March 2021</a:t>
            </a:r>
            <a:endParaRPr lang="en-GB" sz="4000" b="1" dirty="0">
              <a:solidFill>
                <a:srgbClr val="002334"/>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556541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EC52A9-F612-1944-94EF-1C9DE12BA850}"/>
              </a:ext>
            </a:extLst>
          </p:cNvPr>
          <p:cNvSpPr>
            <a:spLocks noGrp="1"/>
          </p:cNvSpPr>
          <p:nvPr>
            <p:ph idx="1"/>
          </p:nvPr>
        </p:nvSpPr>
        <p:spPr>
          <a:xfrm>
            <a:off x="830684" y="1941816"/>
            <a:ext cx="10515600" cy="4048017"/>
          </a:xfrm>
        </p:spPr>
        <p:txBody>
          <a:bodyPr>
            <a:normAutofit fontScale="92500" lnSpcReduction="10000"/>
          </a:bodyPr>
          <a:lstStyle/>
          <a:p>
            <a:pPr marL="0" indent="0">
              <a:lnSpc>
                <a:spcPct val="120000"/>
              </a:lnSpc>
              <a:spcBef>
                <a:spcPts val="0"/>
              </a:spcBef>
              <a:buNone/>
            </a:pPr>
            <a:r>
              <a:rPr lang="en-GB" sz="1150" b="1" dirty="0" smtClean="0">
                <a:solidFill>
                  <a:srgbClr val="002334"/>
                </a:solidFill>
                <a:latin typeface="Arial" panose="020B0604020202020204" pitchFamily="34" charset="0"/>
                <a:cs typeface="Arial" panose="020B0604020202020204" pitchFamily="34" charset="0"/>
              </a:rPr>
              <a:t>Opportunities Doncaster LIVE is </a:t>
            </a:r>
            <a:r>
              <a:rPr lang="en-GB" sz="1150" b="1" dirty="0">
                <a:solidFill>
                  <a:srgbClr val="002334"/>
                </a:solidFill>
                <a:latin typeface="Arial" panose="020B0604020202020204" pitchFamily="34" charset="0"/>
                <a:cs typeface="Arial" panose="020B0604020202020204" pitchFamily="34" charset="0"/>
              </a:rPr>
              <a:t>designed to motivate, inspire, give careers guidance and most importantly provide young people with meaningful employer </a:t>
            </a:r>
            <a:r>
              <a:rPr lang="en-GB" sz="1150" b="1" dirty="0" smtClean="0">
                <a:solidFill>
                  <a:srgbClr val="002334"/>
                </a:solidFill>
                <a:latin typeface="Arial" panose="020B0604020202020204" pitchFamily="34" charset="0"/>
                <a:cs typeface="Arial" panose="020B0604020202020204" pitchFamily="34" charset="0"/>
              </a:rPr>
              <a:t>encounters. Last year we saw over </a:t>
            </a:r>
            <a:r>
              <a:rPr lang="en-GB" sz="1150" b="1" dirty="0">
                <a:solidFill>
                  <a:srgbClr val="002334"/>
                </a:solidFill>
                <a:latin typeface="Arial" panose="020B0604020202020204" pitchFamily="34" charset="0"/>
                <a:cs typeface="Arial" panose="020B0604020202020204" pitchFamily="34" charset="0"/>
              </a:rPr>
              <a:t>4</a:t>
            </a:r>
            <a:r>
              <a:rPr lang="en-GB" sz="1150" b="1" dirty="0" smtClean="0">
                <a:solidFill>
                  <a:srgbClr val="002334"/>
                </a:solidFill>
                <a:latin typeface="Arial" panose="020B0604020202020204" pitchFamily="34" charset="0"/>
                <a:cs typeface="Arial" panose="020B0604020202020204" pitchFamily="34" charset="0"/>
              </a:rPr>
              <a:t>,000 young people and over 100 exhibitors in attendance and this year despite the impact of COVID-19 we expect an increase in that number due to the nature of delivery. Opportunities Doncaster LIVE offers unrivalled sponsorship opportunities for maximum brand exposure to a diverse range of stakeholders. </a:t>
            </a:r>
          </a:p>
          <a:p>
            <a:pPr marL="0" indent="0">
              <a:lnSpc>
                <a:spcPct val="120000"/>
              </a:lnSpc>
              <a:spcBef>
                <a:spcPts val="0"/>
              </a:spcBef>
              <a:buNone/>
            </a:pPr>
            <a:endParaRPr lang="en-GB" sz="1150" b="1" dirty="0" smtClean="0">
              <a:solidFill>
                <a:srgbClr val="002334"/>
              </a:solidFill>
              <a:latin typeface="Arial" panose="020B0604020202020204" pitchFamily="34" charset="0"/>
              <a:cs typeface="Arial" panose="020B0604020202020204" pitchFamily="34" charset="0"/>
            </a:endParaRPr>
          </a:p>
          <a:p>
            <a:pPr marL="0" indent="0">
              <a:lnSpc>
                <a:spcPct val="120000"/>
              </a:lnSpc>
              <a:spcBef>
                <a:spcPts val="0"/>
              </a:spcBef>
              <a:buNone/>
            </a:pPr>
            <a:r>
              <a:rPr lang="en-GB" sz="1150" b="1" dirty="0" smtClean="0">
                <a:solidFill>
                  <a:srgbClr val="002334"/>
                </a:solidFill>
                <a:latin typeface="Arial" panose="020B0604020202020204" pitchFamily="34" charset="0"/>
                <a:cs typeface="Arial" panose="020B0604020202020204" pitchFamily="34" charset="0"/>
              </a:rPr>
              <a:t>Sponsorship will provide you with brand promotion throughout the marketing campaign, during the flagship event itself, and regular post event coverage.</a:t>
            </a:r>
          </a:p>
          <a:p>
            <a:pPr>
              <a:lnSpc>
                <a:spcPct val="120000"/>
              </a:lnSpc>
              <a:spcBef>
                <a:spcPts val="0"/>
              </a:spcBef>
            </a:pPr>
            <a:endParaRPr lang="en-GB" sz="1150" dirty="0">
              <a:solidFill>
                <a:srgbClr val="002334"/>
              </a:solidFill>
              <a:latin typeface="Arial" panose="020B0604020202020204" pitchFamily="34" charset="0"/>
              <a:cs typeface="Arial" panose="020B0604020202020204" pitchFamily="34" charset="0"/>
            </a:endParaRPr>
          </a:p>
          <a:p>
            <a:pPr marL="0" indent="0">
              <a:lnSpc>
                <a:spcPct val="120000"/>
              </a:lnSpc>
              <a:spcBef>
                <a:spcPts val="0"/>
              </a:spcBef>
              <a:buNone/>
            </a:pPr>
            <a:r>
              <a:rPr lang="en-GB" sz="1150" b="1" dirty="0">
                <a:solidFill>
                  <a:srgbClr val="002334"/>
                </a:solidFill>
                <a:latin typeface="Arial" panose="020B0604020202020204" pitchFamily="34" charset="0"/>
                <a:cs typeface="Arial" panose="020B0604020202020204" pitchFamily="34" charset="0"/>
              </a:rPr>
              <a:t>Association </a:t>
            </a:r>
          </a:p>
          <a:p>
            <a:pPr marL="0" indent="0">
              <a:lnSpc>
                <a:spcPct val="120000"/>
              </a:lnSpc>
              <a:spcBef>
                <a:spcPts val="0"/>
              </a:spcBef>
              <a:buNone/>
            </a:pPr>
            <a:r>
              <a:rPr lang="en-GB" sz="1150" dirty="0">
                <a:solidFill>
                  <a:srgbClr val="002334"/>
                </a:solidFill>
                <a:latin typeface="Arial" panose="020B0604020202020204" pitchFamily="34" charset="0"/>
                <a:cs typeface="Arial" panose="020B0604020202020204" pitchFamily="34" charset="0"/>
              </a:rPr>
              <a:t>Association of your company name with the excellence and success of local businesses. In addition, the association of your company name with </a:t>
            </a:r>
            <a:r>
              <a:rPr lang="en-GB" sz="1150" dirty="0" smtClean="0">
                <a:solidFill>
                  <a:srgbClr val="002334"/>
                </a:solidFill>
                <a:latin typeface="Arial" panose="020B0604020202020204" pitchFamily="34" charset="0"/>
                <a:cs typeface="Arial" panose="020B0604020202020204" pitchFamily="34" charset="0"/>
              </a:rPr>
              <a:t>Doncaster’s biggest business &amp;</a:t>
            </a:r>
            <a:r>
              <a:rPr lang="en-GB" sz="1150" dirty="0" smtClean="0">
                <a:solidFill>
                  <a:srgbClr val="FF0000"/>
                </a:solidFill>
                <a:latin typeface="Arial" panose="020B0604020202020204" pitchFamily="34" charset="0"/>
                <a:cs typeface="Arial" panose="020B0604020202020204" pitchFamily="34" charset="0"/>
              </a:rPr>
              <a:t> </a:t>
            </a:r>
            <a:r>
              <a:rPr lang="en-GB" sz="1150" dirty="0" smtClean="0">
                <a:solidFill>
                  <a:srgbClr val="002334"/>
                </a:solidFill>
                <a:latin typeface="Arial" panose="020B0604020202020204" pitchFamily="34" charset="0"/>
                <a:cs typeface="Arial" panose="020B0604020202020204" pitchFamily="34" charset="0"/>
              </a:rPr>
              <a:t>education themed event is </a:t>
            </a:r>
            <a:r>
              <a:rPr lang="en-GB" sz="1150" dirty="0">
                <a:solidFill>
                  <a:srgbClr val="002334"/>
                </a:solidFill>
                <a:latin typeface="Arial" panose="020B0604020202020204" pitchFamily="34" charset="0"/>
                <a:cs typeface="Arial" panose="020B0604020202020204" pitchFamily="34" charset="0"/>
              </a:rPr>
              <a:t>guaranteed to increase your brand awareness within the wider region</a:t>
            </a:r>
            <a:r>
              <a:rPr lang="en-GB" sz="1150" dirty="0" smtClean="0">
                <a:solidFill>
                  <a:srgbClr val="002334"/>
                </a:solidFill>
                <a:latin typeface="Arial" panose="020B0604020202020204" pitchFamily="34" charset="0"/>
                <a:cs typeface="Arial" panose="020B0604020202020204" pitchFamily="34" charset="0"/>
              </a:rPr>
              <a:t>.</a:t>
            </a:r>
          </a:p>
          <a:p>
            <a:pPr marL="0" indent="0">
              <a:lnSpc>
                <a:spcPct val="120000"/>
              </a:lnSpc>
              <a:spcBef>
                <a:spcPts val="0"/>
              </a:spcBef>
              <a:buNone/>
            </a:pPr>
            <a:endParaRPr lang="en-GB" sz="1150" dirty="0">
              <a:solidFill>
                <a:srgbClr val="002334"/>
              </a:solidFill>
              <a:latin typeface="Arial" panose="020B0604020202020204" pitchFamily="34" charset="0"/>
              <a:cs typeface="Arial" panose="020B0604020202020204" pitchFamily="34" charset="0"/>
            </a:endParaRPr>
          </a:p>
          <a:p>
            <a:pPr marL="0" indent="0">
              <a:lnSpc>
                <a:spcPct val="120000"/>
              </a:lnSpc>
              <a:spcBef>
                <a:spcPts val="0"/>
              </a:spcBef>
              <a:buNone/>
            </a:pPr>
            <a:r>
              <a:rPr lang="en-GB" sz="1150" b="1" dirty="0">
                <a:solidFill>
                  <a:srgbClr val="002334"/>
                </a:solidFill>
                <a:latin typeface="Arial" panose="020B0604020202020204" pitchFamily="34" charset="0"/>
                <a:cs typeface="Arial" panose="020B0604020202020204" pitchFamily="34" charset="0"/>
              </a:rPr>
              <a:t>Public Relations </a:t>
            </a:r>
            <a:r>
              <a:rPr lang="en-GB" sz="1150" b="1" dirty="0" smtClean="0">
                <a:solidFill>
                  <a:srgbClr val="002334"/>
                </a:solidFill>
                <a:latin typeface="Arial" panose="020B0604020202020204" pitchFamily="34" charset="0"/>
                <a:cs typeface="Arial" panose="020B0604020202020204" pitchFamily="34" charset="0"/>
              </a:rPr>
              <a:t>Activity</a:t>
            </a:r>
            <a:endParaRPr lang="en-GB" sz="1150" b="1" dirty="0">
              <a:solidFill>
                <a:srgbClr val="002334"/>
              </a:solidFill>
              <a:latin typeface="Arial" panose="020B0604020202020204" pitchFamily="34" charset="0"/>
              <a:cs typeface="Arial" panose="020B0604020202020204" pitchFamily="34" charset="0"/>
            </a:endParaRPr>
          </a:p>
          <a:p>
            <a:pPr marL="0" indent="0">
              <a:lnSpc>
                <a:spcPct val="120000"/>
              </a:lnSpc>
              <a:spcBef>
                <a:spcPts val="0"/>
              </a:spcBef>
              <a:buNone/>
            </a:pPr>
            <a:r>
              <a:rPr lang="en-GB" sz="1150" dirty="0" smtClean="0">
                <a:solidFill>
                  <a:srgbClr val="002334"/>
                </a:solidFill>
                <a:latin typeface="Arial" panose="020B0604020202020204" pitchFamily="34" charset="0"/>
                <a:cs typeface="Arial" panose="020B0604020202020204" pitchFamily="34" charset="0"/>
              </a:rPr>
              <a:t>Opportunities Doncaster LIVE has </a:t>
            </a:r>
            <a:r>
              <a:rPr lang="en-GB" sz="1150" dirty="0">
                <a:solidFill>
                  <a:srgbClr val="002334"/>
                </a:solidFill>
                <a:latin typeface="Arial" panose="020B0604020202020204" pitchFamily="34" charset="0"/>
                <a:cs typeface="Arial" panose="020B0604020202020204" pitchFamily="34" charset="0"/>
              </a:rPr>
              <a:t>enormous PR potential for sponsors, due to the opportunity for coverage in all local press including Doncaster Free Press, and other appropriate regional business publications. </a:t>
            </a:r>
            <a:endParaRPr lang="en-GB" sz="1150" dirty="0" smtClean="0">
              <a:solidFill>
                <a:srgbClr val="002334"/>
              </a:solidFill>
              <a:latin typeface="Arial" panose="020B0604020202020204" pitchFamily="34" charset="0"/>
              <a:cs typeface="Arial" panose="020B0604020202020204" pitchFamily="34" charset="0"/>
            </a:endParaRPr>
          </a:p>
          <a:p>
            <a:pPr marL="0" indent="0">
              <a:lnSpc>
                <a:spcPct val="120000"/>
              </a:lnSpc>
              <a:spcBef>
                <a:spcPts val="0"/>
              </a:spcBef>
              <a:buNone/>
            </a:pPr>
            <a:endParaRPr lang="en-GB" sz="1150" dirty="0">
              <a:solidFill>
                <a:srgbClr val="002334"/>
              </a:solidFill>
              <a:latin typeface="Arial" panose="020B0604020202020204" pitchFamily="34" charset="0"/>
              <a:cs typeface="Arial" panose="020B0604020202020204" pitchFamily="34" charset="0"/>
            </a:endParaRPr>
          </a:p>
          <a:p>
            <a:pPr marL="0" indent="0">
              <a:lnSpc>
                <a:spcPct val="120000"/>
              </a:lnSpc>
              <a:spcBef>
                <a:spcPts val="0"/>
              </a:spcBef>
              <a:buNone/>
            </a:pPr>
            <a:r>
              <a:rPr lang="en-GB" sz="1150" b="1" dirty="0" smtClean="0">
                <a:solidFill>
                  <a:srgbClr val="002334"/>
                </a:solidFill>
                <a:latin typeface="Arial" panose="020B0604020202020204" pitchFamily="34" charset="0"/>
                <a:cs typeface="Arial" panose="020B0604020202020204" pitchFamily="34" charset="0"/>
              </a:rPr>
              <a:t>Part of the Education Calendar</a:t>
            </a:r>
            <a:endParaRPr lang="en-GB" sz="1150" b="1" dirty="0">
              <a:solidFill>
                <a:srgbClr val="002334"/>
              </a:solidFill>
              <a:latin typeface="Arial" panose="020B0604020202020204" pitchFamily="34" charset="0"/>
              <a:cs typeface="Arial" panose="020B0604020202020204" pitchFamily="34" charset="0"/>
            </a:endParaRPr>
          </a:p>
          <a:p>
            <a:pPr marL="0" indent="0">
              <a:lnSpc>
                <a:spcPct val="120000"/>
              </a:lnSpc>
              <a:spcBef>
                <a:spcPts val="0"/>
              </a:spcBef>
              <a:buNone/>
            </a:pPr>
            <a:r>
              <a:rPr lang="en-GB" sz="1150" dirty="0" smtClean="0">
                <a:solidFill>
                  <a:srgbClr val="002334"/>
                </a:solidFill>
                <a:latin typeface="Arial" panose="020B0604020202020204" pitchFamily="34" charset="0"/>
                <a:cs typeface="Arial" panose="020B0604020202020204" pitchFamily="34" charset="0"/>
              </a:rPr>
              <a:t>Unlike other events, OD Live is already in the calendar of all of the schools in the Borough. This means no matter where learning is taking place at the time, Students will be in attendance. The positive effect of switch to a LIVE online event is that more young people can attend so we expect to see a rise on last years attendance.  Being part of this event  provides you with </a:t>
            </a:r>
            <a:r>
              <a:rPr lang="en-GB" sz="1150" dirty="0">
                <a:solidFill>
                  <a:srgbClr val="002334"/>
                </a:solidFill>
                <a:latin typeface="Arial" panose="020B0604020202020204" pitchFamily="34" charset="0"/>
                <a:cs typeface="Arial" panose="020B0604020202020204" pitchFamily="34" charset="0"/>
              </a:rPr>
              <a:t>an invaluable opportunity to </a:t>
            </a:r>
            <a:r>
              <a:rPr lang="en-GB" sz="1150" dirty="0" smtClean="0">
                <a:solidFill>
                  <a:srgbClr val="002334"/>
                </a:solidFill>
                <a:latin typeface="Arial" panose="020B0604020202020204" pitchFamily="34" charset="0"/>
                <a:cs typeface="Arial" panose="020B0604020202020204" pitchFamily="34" charset="0"/>
              </a:rPr>
              <a:t>strengthen your network </a:t>
            </a:r>
            <a:r>
              <a:rPr lang="en-GB" sz="1150" dirty="0">
                <a:solidFill>
                  <a:srgbClr val="002334"/>
                </a:solidFill>
                <a:latin typeface="Arial" panose="020B0604020202020204" pitchFamily="34" charset="0"/>
                <a:cs typeface="Arial" panose="020B0604020202020204" pitchFamily="34" charset="0"/>
              </a:rPr>
              <a:t>with </a:t>
            </a:r>
            <a:r>
              <a:rPr lang="en-GB" sz="1150" dirty="0" smtClean="0">
                <a:solidFill>
                  <a:srgbClr val="002334"/>
                </a:solidFill>
                <a:latin typeface="Arial" panose="020B0604020202020204" pitchFamily="34" charset="0"/>
                <a:cs typeface="Arial" panose="020B0604020202020204" pitchFamily="34" charset="0"/>
              </a:rPr>
              <a:t>local businesses of all sectors and sizes that hold the same values as you do. </a:t>
            </a:r>
            <a:endParaRPr lang="en-GB" sz="1150" dirty="0">
              <a:solidFill>
                <a:srgbClr val="002334"/>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23215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EC52A9-F612-1944-94EF-1C9DE12BA850}"/>
              </a:ext>
            </a:extLst>
          </p:cNvPr>
          <p:cNvSpPr>
            <a:spLocks noGrp="1"/>
          </p:cNvSpPr>
          <p:nvPr>
            <p:ph idx="1"/>
          </p:nvPr>
        </p:nvSpPr>
        <p:spPr>
          <a:xfrm>
            <a:off x="595901" y="1876258"/>
            <a:ext cx="11116638" cy="3640964"/>
          </a:xfrm>
        </p:spPr>
        <p:txBody>
          <a:bodyPr>
            <a:normAutofit fontScale="47500" lnSpcReduction="20000"/>
          </a:bodyPr>
          <a:lstStyle/>
          <a:p>
            <a:pPr marL="0" indent="0" algn="just">
              <a:lnSpc>
                <a:spcPct val="120000"/>
              </a:lnSpc>
              <a:spcBef>
                <a:spcPts val="0"/>
              </a:spcBef>
              <a:buNone/>
            </a:pPr>
            <a:r>
              <a:rPr lang="en-US" sz="4000" b="1" spc="-10"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rPr>
              <a:t>Opportunities Doncaster LIVE Sponsorship Package</a:t>
            </a:r>
            <a:endParaRPr lang="en-US" sz="4000" b="1" spc="-10" dirty="0">
              <a:solidFill>
                <a:srgbClr val="002334"/>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en-US" sz="3300" b="1" spc="-10"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rPr>
              <a:t>£</a:t>
            </a:r>
            <a:r>
              <a:rPr lang="en-US" sz="3300" b="1" spc="-10"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rPr>
              <a:t>3500+vat </a:t>
            </a:r>
            <a:r>
              <a:rPr lang="en-US" sz="3300" b="1" spc="-10"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rPr>
              <a:t>includes</a:t>
            </a:r>
            <a:r>
              <a:rPr lang="en-US" sz="3300" b="1" spc="-10" dirty="0">
                <a:solidFill>
                  <a:srgbClr val="002334"/>
                </a:solidFill>
                <a:latin typeface="Calibri" panose="020F0502020204030204" pitchFamily="34" charset="0"/>
                <a:ea typeface="Times New Roman" panose="02020603050405020304" pitchFamily="18" charset="0"/>
                <a:cs typeface="Times New Roman" panose="02020603050405020304" pitchFamily="18" charset="0"/>
              </a:rPr>
              <a:t>:</a:t>
            </a:r>
          </a:p>
          <a:p>
            <a:pPr marL="0" indent="0" algn="just">
              <a:lnSpc>
                <a:spcPct val="120000"/>
              </a:lnSpc>
              <a:spcBef>
                <a:spcPts val="0"/>
              </a:spcBef>
              <a:buNone/>
            </a:pPr>
            <a:endParaRPr lang="en-GB" sz="2000" b="1" spc="-10" dirty="0">
              <a:solidFill>
                <a:srgbClr val="002334"/>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20000"/>
              </a:lnSpc>
              <a:spcBef>
                <a:spcPts val="0"/>
              </a:spcBef>
            </a:pPr>
            <a:r>
              <a:rPr lang="en-US" sz="2400" spc="-5"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rPr>
              <a:t>*NEW* Opportunity to present on LIVE stream into all schools in a fully interactive Q&amp;A with students</a:t>
            </a:r>
          </a:p>
          <a:p>
            <a:pPr algn="just">
              <a:lnSpc>
                <a:spcPct val="120000"/>
              </a:lnSpc>
              <a:spcBef>
                <a:spcPts val="0"/>
              </a:spcBef>
            </a:pPr>
            <a:r>
              <a:rPr lang="en-US" sz="2400" spc="-5"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rPr>
              <a:t>*NEW* Opportunity to have a filmed promotional tour included on the main stage </a:t>
            </a:r>
            <a:endParaRPr lang="en-US" sz="2400" spc="-5"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20000"/>
              </a:lnSpc>
              <a:spcBef>
                <a:spcPts val="0"/>
              </a:spcBef>
            </a:pPr>
            <a:r>
              <a:rPr lang="en-US" sz="2400" spc="-5"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rPr>
              <a:t>Dedicated </a:t>
            </a:r>
            <a:r>
              <a:rPr lang="en-US" sz="2400" spc="-5" dirty="0">
                <a:solidFill>
                  <a:srgbClr val="002334"/>
                </a:solidFill>
                <a:latin typeface="Calibri" panose="020F0502020204030204" pitchFamily="34" charset="0"/>
                <a:ea typeface="Times New Roman" panose="02020603050405020304" pitchFamily="18" charset="0"/>
                <a:cs typeface="Times New Roman" panose="02020603050405020304" pitchFamily="18" charset="0"/>
              </a:rPr>
              <a:t>website page with company description, logo, and advertisement space and web link on the Doncaster Chamber </a:t>
            </a:r>
            <a:r>
              <a:rPr lang="en-US" sz="2400" spc="-5"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rPr>
              <a:t>&amp; Opportunities Doncaster website.</a:t>
            </a:r>
          </a:p>
          <a:p>
            <a:pPr algn="just">
              <a:lnSpc>
                <a:spcPct val="120000"/>
              </a:lnSpc>
              <a:spcBef>
                <a:spcPts val="0"/>
              </a:spcBef>
            </a:pPr>
            <a:r>
              <a:rPr lang="en-US" sz="2400" spc="-5"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rPr>
              <a:t>Exclusive stand in sponsor area of the digital platform</a:t>
            </a:r>
            <a:endParaRPr lang="en-US" sz="2400" i="1" spc="-5"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20000"/>
              </a:lnSpc>
              <a:spcBef>
                <a:spcPts val="0"/>
              </a:spcBef>
            </a:pPr>
            <a:r>
              <a:rPr lang="en-US" sz="2400" spc="-5"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rPr>
              <a:t>1 x half page advertisement in exhibitor/teaching staff programme.</a:t>
            </a:r>
            <a:endParaRPr lang="en-GB" sz="2400" spc="-5" dirty="0">
              <a:solidFill>
                <a:srgbClr val="002334"/>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20000"/>
              </a:lnSpc>
              <a:spcBef>
                <a:spcPts val="0"/>
              </a:spcBef>
            </a:pPr>
            <a:r>
              <a:rPr lang="en-US" sz="2400" spc="-5" dirty="0">
                <a:solidFill>
                  <a:srgbClr val="002334"/>
                </a:solidFill>
                <a:latin typeface="Calibri" panose="020F0502020204030204" pitchFamily="34" charset="0"/>
                <a:ea typeface="Times New Roman" panose="02020603050405020304" pitchFamily="18" charset="0"/>
                <a:cs typeface="Times New Roman" panose="02020603050405020304" pitchFamily="18" charset="0"/>
              </a:rPr>
              <a:t>1 x advertising space on a chamber bulletin. Sponsor to provide artwork. Subject to terms and conditions</a:t>
            </a:r>
            <a:r>
              <a:rPr lang="en-US" sz="2400" spc="-5"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rPr>
              <a:t>.</a:t>
            </a:r>
          </a:p>
          <a:p>
            <a:pPr lvl="0" algn="just">
              <a:lnSpc>
                <a:spcPct val="120000"/>
              </a:lnSpc>
              <a:spcBef>
                <a:spcPts val="0"/>
              </a:spcBef>
            </a:pPr>
            <a:r>
              <a:rPr lang="en-US" sz="2400" spc="-5"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rPr>
              <a:t>Opportunity to include branded merchandise in student goody bags. </a:t>
            </a:r>
            <a:endParaRPr lang="en-GB" sz="2400" spc="-5" dirty="0">
              <a:solidFill>
                <a:srgbClr val="002334"/>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20000"/>
              </a:lnSpc>
              <a:spcBef>
                <a:spcPts val="0"/>
              </a:spcBef>
            </a:pPr>
            <a:r>
              <a:rPr lang="en-US" sz="2400" spc="-5"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rPr>
              <a:t>Sponsor </a:t>
            </a:r>
            <a:r>
              <a:rPr lang="en-US" sz="2400" spc="-5" dirty="0">
                <a:solidFill>
                  <a:srgbClr val="002334"/>
                </a:solidFill>
                <a:latin typeface="Calibri" panose="020F0502020204030204" pitchFamily="34" charset="0"/>
                <a:ea typeface="Times New Roman" panose="02020603050405020304" pitchFamily="18" charset="0"/>
                <a:cs typeface="Times New Roman" panose="02020603050405020304" pitchFamily="18" charset="0"/>
              </a:rPr>
              <a:t>logo displayed on </a:t>
            </a:r>
            <a:r>
              <a:rPr lang="en-US" sz="2400" spc="-5"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rPr>
              <a:t>presentations </a:t>
            </a:r>
            <a:r>
              <a:rPr lang="en-US" sz="2400" spc="-5" dirty="0">
                <a:solidFill>
                  <a:srgbClr val="002334"/>
                </a:solidFill>
                <a:latin typeface="Calibri" panose="020F0502020204030204" pitchFamily="34" charset="0"/>
                <a:ea typeface="Times New Roman" panose="02020603050405020304" pitchFamily="18" charset="0"/>
                <a:cs typeface="Times New Roman" panose="02020603050405020304" pitchFamily="18" charset="0"/>
              </a:rPr>
              <a:t>at the </a:t>
            </a:r>
            <a:r>
              <a:rPr lang="en-US" sz="2400" spc="-5"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rPr>
              <a:t>event </a:t>
            </a:r>
          </a:p>
          <a:p>
            <a:pPr algn="just">
              <a:lnSpc>
                <a:spcPct val="120000"/>
              </a:lnSpc>
              <a:spcBef>
                <a:spcPts val="0"/>
              </a:spcBef>
            </a:pPr>
            <a:r>
              <a:rPr lang="en-US" sz="2400" spc="-5"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rPr>
              <a:t>Inclusion </a:t>
            </a:r>
            <a:r>
              <a:rPr lang="en-US" sz="2400" spc="-5" dirty="0">
                <a:solidFill>
                  <a:srgbClr val="002334"/>
                </a:solidFill>
                <a:latin typeface="Calibri" panose="020F0502020204030204" pitchFamily="34" charset="0"/>
                <a:ea typeface="Times New Roman" panose="02020603050405020304" pitchFamily="18" charset="0"/>
                <a:cs typeface="Times New Roman" panose="02020603050405020304" pitchFamily="18" charset="0"/>
              </a:rPr>
              <a:t>in </a:t>
            </a:r>
            <a:r>
              <a:rPr lang="en-US" sz="2400" spc="-5"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rPr>
              <a:t>the </a:t>
            </a:r>
            <a:r>
              <a:rPr lang="en-US" sz="2400" spc="-5"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rPr>
              <a:t>marketing </a:t>
            </a:r>
            <a:r>
              <a:rPr lang="en-US" sz="2400" spc="-5" dirty="0">
                <a:solidFill>
                  <a:srgbClr val="002334"/>
                </a:solidFill>
                <a:latin typeface="Calibri" panose="020F0502020204030204" pitchFamily="34" charset="0"/>
                <a:ea typeface="Times New Roman" panose="02020603050405020304" pitchFamily="18" charset="0"/>
                <a:cs typeface="Times New Roman" panose="02020603050405020304" pitchFamily="18" charset="0"/>
              </a:rPr>
              <a:t>campaign </a:t>
            </a:r>
            <a:r>
              <a:rPr lang="en-GB" sz="2400" spc="-5"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rPr>
              <a:t>(Jan – </a:t>
            </a:r>
            <a:r>
              <a:rPr lang="en-GB" sz="2400" spc="-5"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rPr>
              <a:t>May </a:t>
            </a:r>
            <a:r>
              <a:rPr lang="en-GB" sz="2400" spc="-5"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rPr>
              <a:t>2021). </a:t>
            </a:r>
            <a:r>
              <a:rPr lang="en-US" sz="2400" spc="-5" dirty="0">
                <a:solidFill>
                  <a:srgbClr val="002334"/>
                </a:solidFill>
                <a:latin typeface="Calibri" panose="020F0502020204030204" pitchFamily="34" charset="0"/>
                <a:ea typeface="Times New Roman" panose="02020603050405020304" pitchFamily="18" charset="0"/>
                <a:cs typeface="Times New Roman" panose="02020603050405020304" pitchFamily="18" charset="0"/>
              </a:rPr>
              <a:t>This includes e-marketing to all business contacts, press releases and articles on Doncaster Chamber website.</a:t>
            </a:r>
            <a:endParaRPr lang="en-GB" sz="2400" spc="-5" dirty="0">
              <a:solidFill>
                <a:srgbClr val="002334"/>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20000"/>
              </a:lnSpc>
              <a:spcBef>
                <a:spcPts val="0"/>
              </a:spcBef>
            </a:pPr>
            <a:r>
              <a:rPr lang="en-US" sz="2400" spc="-5" dirty="0">
                <a:solidFill>
                  <a:srgbClr val="002334"/>
                </a:solidFill>
                <a:latin typeface="Calibri" panose="020F0502020204030204" pitchFamily="34" charset="0"/>
                <a:ea typeface="Times New Roman" panose="02020603050405020304" pitchFamily="18" charset="0"/>
                <a:cs typeface="Times New Roman" panose="02020603050405020304" pitchFamily="18" charset="0"/>
              </a:rPr>
              <a:t>Included in social media marketing to c14,000 followers </a:t>
            </a:r>
            <a:r>
              <a:rPr lang="en-US" sz="2400" spc="-5"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rPr>
              <a:t>(Twitter</a:t>
            </a:r>
            <a:r>
              <a:rPr lang="en-US" sz="2400" spc="-5" dirty="0">
                <a:solidFill>
                  <a:srgbClr val="002334"/>
                </a:solidFill>
                <a:latin typeface="Calibri" panose="020F0502020204030204" pitchFamily="34" charset="0"/>
                <a:ea typeface="Times New Roman" panose="02020603050405020304" pitchFamily="18" charset="0"/>
                <a:cs typeface="Times New Roman" panose="02020603050405020304" pitchFamily="18" charset="0"/>
              </a:rPr>
              <a:t>, Facebook and </a:t>
            </a:r>
            <a:r>
              <a:rPr lang="en-US" sz="2400" spc="-5" dirty="0" smtClean="0">
                <a:solidFill>
                  <a:srgbClr val="002334"/>
                </a:solidFill>
                <a:latin typeface="Calibri" panose="020F0502020204030204" pitchFamily="34" charset="0"/>
                <a:ea typeface="Times New Roman" panose="02020603050405020304" pitchFamily="18" charset="0"/>
                <a:cs typeface="Times New Roman" panose="02020603050405020304" pitchFamily="18" charset="0"/>
              </a:rPr>
              <a:t>LinkedIn); </a:t>
            </a:r>
            <a:r>
              <a:rPr lang="en-US" sz="2400" spc="-5" dirty="0">
                <a:solidFill>
                  <a:srgbClr val="002334"/>
                </a:solidFill>
                <a:latin typeface="Calibri" panose="020F0502020204030204" pitchFamily="34" charset="0"/>
                <a:ea typeface="Times New Roman" panose="02020603050405020304" pitchFamily="18" charset="0"/>
                <a:cs typeface="Times New Roman" panose="02020603050405020304" pitchFamily="18" charset="0"/>
              </a:rPr>
              <a:t>sponsors are to provide twitter account name for these purposes.</a:t>
            </a:r>
            <a:endParaRPr lang="en-GB" sz="2400" spc="-5" dirty="0">
              <a:solidFill>
                <a:srgbClr val="002334"/>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20000"/>
              </a:lnSpc>
              <a:spcBef>
                <a:spcPts val="0"/>
              </a:spcBef>
            </a:pPr>
            <a:r>
              <a:rPr lang="en-US" sz="2400" spc="-5" dirty="0">
                <a:solidFill>
                  <a:srgbClr val="002334"/>
                </a:solidFill>
                <a:latin typeface="Calibri" panose="020F0502020204030204" pitchFamily="34" charset="0"/>
                <a:ea typeface="Times New Roman" panose="02020603050405020304" pitchFamily="18" charset="0"/>
                <a:cs typeface="Times New Roman" panose="02020603050405020304" pitchFamily="18" charset="0"/>
              </a:rPr>
              <a:t>Opportunity to contribute a blog post (video or written) to be distributed through Doncaster Chamber communication channels. Content to be discussed with Doncaster Chamber.</a:t>
            </a:r>
            <a:endParaRPr lang="en-GB" sz="2400" spc="-5" dirty="0">
              <a:solidFill>
                <a:srgbClr val="002334"/>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20000"/>
              </a:lnSpc>
              <a:spcBef>
                <a:spcPts val="0"/>
              </a:spcBef>
            </a:pPr>
            <a:r>
              <a:rPr lang="en-US" sz="2400" spc="-5" dirty="0">
                <a:solidFill>
                  <a:srgbClr val="002334"/>
                </a:solidFill>
                <a:latin typeface="Calibri" panose="020F0502020204030204" pitchFamily="34" charset="0"/>
                <a:ea typeface="Times New Roman" panose="02020603050405020304" pitchFamily="18" charset="0"/>
                <a:cs typeface="Times New Roman" panose="02020603050405020304" pitchFamily="18" charset="0"/>
              </a:rPr>
              <a:t>Opportunity for coverage in local press publications.</a:t>
            </a:r>
            <a:endParaRPr lang="en-GB" sz="2400" spc="-5" dirty="0">
              <a:solidFill>
                <a:srgbClr val="002334"/>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20000"/>
              </a:lnSpc>
              <a:spcBef>
                <a:spcPts val="0"/>
              </a:spcBef>
              <a:buNone/>
            </a:pPr>
            <a:endParaRPr lang="en-GB" sz="2400" dirty="0">
              <a:solidFill>
                <a:srgbClr val="002334"/>
              </a:solidFill>
            </a:endParaRPr>
          </a:p>
          <a:p>
            <a:pPr marL="0" indent="0">
              <a:buNone/>
            </a:pPr>
            <a:endParaRPr lang="en-GB" sz="2400" dirty="0">
              <a:solidFill>
                <a:srgbClr val="002334"/>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7214988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TotalTime>
  <Words>508</Words>
  <Application>Microsoft Office PowerPoint</Application>
  <PresentationFormat>Widescreen</PresentationFormat>
  <Paragraphs>28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Opportunities Doncaster LIVE Wednesday 10th March 2021</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Office User</dc:creator>
  <cp:lastModifiedBy>Jade Dyer</cp:lastModifiedBy>
  <cp:revision>33</cp:revision>
  <dcterms:created xsi:type="dcterms:W3CDTF">2019-06-24T08:58:54Z</dcterms:created>
  <dcterms:modified xsi:type="dcterms:W3CDTF">2021-02-25T18:16:30Z</dcterms:modified>
</cp:coreProperties>
</file>